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5"/>
  </p:notesMasterIdLst>
  <p:sldIdLst>
    <p:sldId id="256" r:id="rId2"/>
    <p:sldId id="319" r:id="rId3"/>
    <p:sldId id="359" r:id="rId4"/>
    <p:sldId id="355" r:id="rId5"/>
    <p:sldId id="484" r:id="rId6"/>
    <p:sldId id="485" r:id="rId7"/>
    <p:sldId id="486" r:id="rId8"/>
    <p:sldId id="509" r:id="rId9"/>
    <p:sldId id="510" r:id="rId10"/>
    <p:sldId id="511" r:id="rId11"/>
    <p:sldId id="494" r:id="rId12"/>
    <p:sldId id="495" r:id="rId13"/>
    <p:sldId id="496" r:id="rId14"/>
    <p:sldId id="497" r:id="rId15"/>
    <p:sldId id="512" r:id="rId16"/>
    <p:sldId id="513" r:id="rId17"/>
    <p:sldId id="514" r:id="rId18"/>
    <p:sldId id="515" r:id="rId19"/>
    <p:sldId id="516" r:id="rId20"/>
    <p:sldId id="498" r:id="rId21"/>
    <p:sldId id="346" r:id="rId22"/>
    <p:sldId id="357" r:id="rId23"/>
    <p:sldId id="34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3E79C-979C-4D65-A8A6-67E892A17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FC991-EAA7-44A4-8BEA-9FB1E8973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/>
          <a:lstStyle/>
          <a:p>
            <a:r>
              <a:rPr lang="en-US" dirty="0"/>
              <a:t>Our implementation expects all input characters to be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en-US" dirty="0"/>
              <a:t> up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'Z'</a:t>
            </a:r>
          </a:p>
          <a:p>
            <a:r>
              <a:rPr lang="en-US" dirty="0"/>
              <a:t>That's why subtracting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('A')</a:t>
            </a:r>
            <a:r>
              <a:rPr lang="en-US" dirty="0"/>
              <a:t> will make the values be between 0 and 25</a:t>
            </a:r>
          </a:p>
          <a:p>
            <a:r>
              <a:rPr lang="en-US" dirty="0"/>
              <a:t>Inputting strings that contain characters other than uppercase letters (e.g. digits, lowercase letters, punctuation) will cause strange results</a:t>
            </a:r>
          </a:p>
        </p:txBody>
      </p:sp>
    </p:spTree>
    <p:extLst>
      <p:ext uri="{BB962C8B-B14F-4D97-AF65-F5344CB8AC3E}">
        <p14:creationId xmlns:p14="http://schemas.microsoft.com/office/powerpoint/2010/main" val="340505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Substitution Ciphers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05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Substitution ciphers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Substitution ciphers</a:t>
            </a:r>
            <a:r>
              <a:rPr lang="en-US" dirty="0"/>
              <a:t> cover a wide range of possible ciphers, including the </a:t>
            </a:r>
            <a:r>
              <a:rPr lang="en-US"/>
              <a:t>shift cipher</a:t>
            </a:r>
            <a:endParaRPr lang="en-US" dirty="0"/>
          </a:p>
          <a:p>
            <a:r>
              <a:rPr lang="en-US" dirty="0"/>
              <a:t>In a substitution cipher, each element of the plaintext is substituted for some corresponding element of the </a:t>
            </a:r>
            <a:r>
              <a:rPr lang="en-US" dirty="0" err="1"/>
              <a:t>ciphertext</a:t>
            </a:r>
            <a:endParaRPr lang="en-US" dirty="0"/>
          </a:p>
          <a:p>
            <a:r>
              <a:rPr lang="en-US" b="1" dirty="0" err="1"/>
              <a:t>Monoalphabetic</a:t>
            </a:r>
            <a:r>
              <a:rPr lang="en-US" dirty="0"/>
              <a:t> substitution ciphers always use the same substitutions for a letter (or given sequence of letters)</a:t>
            </a:r>
          </a:p>
          <a:p>
            <a:r>
              <a:rPr lang="en-US" b="1" dirty="0" err="1"/>
              <a:t>Polyalphabetic</a:t>
            </a:r>
            <a:r>
              <a:rPr lang="en-US" dirty="0"/>
              <a:t> substitution ciphers use different substitutions throughout the encryption process</a:t>
            </a:r>
          </a:p>
        </p:txBody>
      </p:sp>
    </p:spTree>
    <p:extLst>
      <p:ext uri="{BB962C8B-B14F-4D97-AF65-F5344CB8AC3E}">
        <p14:creationId xmlns:p14="http://schemas.microsoft.com/office/powerpoint/2010/main" val="254185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Example: Simple </a:t>
            </a:r>
            <a:r>
              <a:rPr lang="en-US" dirty="0" err="1"/>
              <a:t>Monoalphabetic</a:t>
            </a:r>
            <a:r>
              <a:rPr lang="en-US" dirty="0"/>
              <a:t> Substitution Cipher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map to a random permutation of letters</a:t>
            </a:r>
          </a:p>
          <a:p>
            <a:r>
              <a:rPr lang="en-US" dirty="0"/>
              <a:t>For 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E("MATH IS GREAT") = "UIYP TQ ABZIY"</a:t>
            </a:r>
          </a:p>
          <a:p>
            <a:r>
              <a:rPr lang="en-US" dirty="0"/>
              <a:t>26! possible permutations</a:t>
            </a:r>
          </a:p>
          <a:p>
            <a:r>
              <a:rPr lang="en-US" dirty="0"/>
              <a:t>Hard to check every one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371605" y="3048000"/>
          <a:ext cx="944879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82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Example continued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609600" y="3240024"/>
            <a:ext cx="10972800" cy="31607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Using the same mapping, perform the following encryption:</a:t>
            </a:r>
          </a:p>
          <a:p>
            <a:endParaRPr lang="en-US" b="1" i="1" dirty="0"/>
          </a:p>
          <a:p>
            <a:r>
              <a:rPr lang="en-US" b="1" i="1" dirty="0"/>
              <a:t>E</a:t>
            </a:r>
            <a:r>
              <a:rPr lang="en-US" dirty="0"/>
              <a:t>("HELP ME") =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Perform the following decryption:</a:t>
            </a:r>
          </a:p>
          <a:p>
            <a:endParaRPr lang="en-US" dirty="0"/>
          </a:p>
          <a:p>
            <a:r>
              <a:rPr lang="en-US" b="1" i="1" dirty="0"/>
              <a:t>D</a:t>
            </a:r>
            <a:r>
              <a:rPr lang="en-US" dirty="0"/>
              <a:t>("VD CDL QZZ YPZ HFDBV") =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E87AC78-6120-4F4E-B5EF-E3C9B674348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71605" y="1676400"/>
          <a:ext cx="944879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696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E68BB-190D-4B67-911F-899924BB9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Substitution encryption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A96B8-D0DC-4906-9B9E-533CFE852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7"/>
          </a:xfrm>
        </p:spPr>
        <p:txBody>
          <a:bodyPr>
            <a:normAutofit/>
          </a:bodyPr>
          <a:lstStyle/>
          <a:p>
            <a:r>
              <a:rPr lang="en-US" dirty="0"/>
              <a:t>Algorithm:</a:t>
            </a:r>
          </a:p>
          <a:p>
            <a:pPr lvl="1"/>
            <a:r>
              <a:rPr lang="en-US" dirty="0"/>
              <a:t>Loop over all characters</a:t>
            </a:r>
          </a:p>
          <a:p>
            <a:pPr lvl="2"/>
            <a:r>
              <a:rPr lang="en-US" dirty="0"/>
              <a:t>Convert character to ASCII value</a:t>
            </a:r>
          </a:p>
          <a:p>
            <a:pPr lvl="2"/>
            <a:r>
              <a:rPr lang="en-US" dirty="0"/>
              <a:t>Convert ASCII value to a value from 0-25 by subtracting the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  <a:p>
            <a:pPr lvl="2"/>
            <a:r>
              <a:rPr lang="en-US" dirty="0"/>
              <a:t>Use this value as an index into the scrambled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dirty="0"/>
              <a:t> alphabet</a:t>
            </a:r>
          </a:p>
          <a:p>
            <a:pPr lvl="2"/>
            <a:r>
              <a:rPr lang="en-US" dirty="0"/>
              <a:t>Concatenate the character at this location onto the ciphertext</a:t>
            </a:r>
          </a:p>
          <a:p>
            <a:pPr lvl="1"/>
            <a:r>
              <a:rPr lang="en-US" dirty="0"/>
              <a:t>Return the ciphertext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4576F9-F8BE-46CC-99EA-60FAD32714D7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substitutionEncrypt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(plaintext, key):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03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38C1E-EEC6-43F7-BABE-CDDAE70E9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E2317-BC56-4904-9866-1653A5182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version of the substitution cipher is different from the book's</a:t>
            </a:r>
          </a:p>
          <a:p>
            <a:r>
              <a:rPr lang="en-US" dirty="0"/>
              <a:t>We only use uppercase letters</a:t>
            </a:r>
          </a:p>
          <a:p>
            <a:r>
              <a:rPr lang="en-US" dirty="0"/>
              <a:t>We don't have a space</a:t>
            </a:r>
          </a:p>
          <a:p>
            <a:r>
              <a:rPr lang="en-US" dirty="0"/>
              <a:t>We don't have to use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find()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But it's a good idea to learn about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find()</a:t>
            </a:r>
            <a:r>
              <a:rPr lang="en-US" dirty="0"/>
              <a:t> on your own</a:t>
            </a:r>
          </a:p>
        </p:txBody>
      </p:sp>
    </p:spTree>
    <p:extLst>
      <p:ext uri="{BB962C8B-B14F-4D97-AF65-F5344CB8AC3E}">
        <p14:creationId xmlns:p14="http://schemas.microsoft.com/office/powerpoint/2010/main" val="288654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C4375-FA89-4A9A-8E8D-8079E3612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49C5B-10B4-4B4F-B24C-B9C28833E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annoying things about using a substitution cipher is that you have to come up with a permutation (a scrambling) of the alphabet</a:t>
            </a:r>
          </a:p>
          <a:p>
            <a:r>
              <a:rPr lang="en-US" dirty="0"/>
              <a:t>But Python can help us do that!</a:t>
            </a:r>
          </a:p>
        </p:txBody>
      </p:sp>
    </p:spTree>
    <p:extLst>
      <p:ext uri="{BB962C8B-B14F-4D97-AF65-F5344CB8AC3E}">
        <p14:creationId xmlns:p14="http://schemas.microsoft.com/office/powerpoint/2010/main" val="95532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71370-01E2-40D7-B87E-BB640A4C1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useful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177A5-BC9B-4DE7-AF29-14D9359B4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we need a function that:</a:t>
            </a:r>
          </a:p>
          <a:p>
            <a:pPr lvl="1"/>
            <a:r>
              <a:rPr lang="en-US" dirty="0"/>
              <a:t>Takes a string and an index</a:t>
            </a:r>
          </a:p>
          <a:p>
            <a:pPr lvl="1"/>
            <a:r>
              <a:rPr lang="en-US" dirty="0"/>
              <a:t>Returns a new string with that index removed</a:t>
            </a:r>
          </a:p>
          <a:p>
            <a:pPr lvl="1"/>
            <a:r>
              <a:rPr lang="en-US" dirty="0"/>
              <a:t>In other words, we return the string with all the characters before the index concatenated to all the characters after the index</a:t>
            </a:r>
          </a:p>
          <a:p>
            <a:r>
              <a:rPr lang="en-US" dirty="0"/>
              <a:t>We can do that in a single line of Python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6A4EDC1-DC25-45F3-836C-6B71CCAC8729}"/>
              </a:ext>
            </a:extLst>
          </p:cNvPr>
          <p:cNvSpPr txBox="1">
            <a:spLocks/>
          </p:cNvSpPr>
          <p:nvPr/>
        </p:nvSpPr>
        <p:spPr>
          <a:xfrm>
            <a:off x="609600" y="51816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removeChar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(string, index):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63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423CC-1504-4DCC-AE8D-8FE374F06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F2883-9178-4841-97D0-1D2672EA9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330207"/>
          </a:xfrm>
        </p:spPr>
        <p:txBody>
          <a:bodyPr>
            <a:normAutofit fontScale="92500"/>
          </a:bodyPr>
          <a:lstStyle/>
          <a:p>
            <a:r>
              <a:rPr lang="en-US" dirty="0"/>
              <a:t>Algorithm:</a:t>
            </a:r>
          </a:p>
          <a:p>
            <a:pPr lvl="1"/>
            <a:r>
              <a:rPr lang="en-US" dirty="0"/>
              <a:t>Create a string that holds all the characters of the alphabet</a:t>
            </a:r>
          </a:p>
          <a:p>
            <a:pPr lvl="1"/>
            <a:r>
              <a:rPr lang="en-US" dirty="0"/>
              <a:t>Loop as many times as the length of the alphabet:</a:t>
            </a:r>
          </a:p>
          <a:p>
            <a:pPr lvl="2"/>
            <a:r>
              <a:rPr lang="en-US" dirty="0"/>
              <a:t>Pick a random integer between 0 and the remaining length of the alphabet</a:t>
            </a:r>
          </a:p>
          <a:p>
            <a:pPr lvl="2"/>
            <a:r>
              <a:rPr lang="en-US" dirty="0"/>
              <a:t>Put the character at that location at the end of the key we're making</a:t>
            </a:r>
          </a:p>
          <a:p>
            <a:pPr lvl="2"/>
            <a:r>
              <a:rPr lang="en-US" dirty="0"/>
              <a:t>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removeChar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remove the character at that location from the alphabet</a:t>
            </a:r>
          </a:p>
          <a:p>
            <a:pPr lvl="1"/>
            <a:r>
              <a:rPr lang="en-US" dirty="0"/>
              <a:t>Return the key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B24AE6F-9500-4FB2-8B0F-79DF899840C8}"/>
              </a:ext>
            </a:extLst>
          </p:cNvPr>
          <p:cNvSpPr txBox="1">
            <a:spLocks/>
          </p:cNvSpPr>
          <p:nvPr/>
        </p:nvSpPr>
        <p:spPr>
          <a:xfrm>
            <a:off x="609600" y="52578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makeKey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():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3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Looping over strings</a:t>
            </a:r>
          </a:p>
          <a:p>
            <a:r>
              <a:rPr lang="en-US" dirty="0"/>
              <a:t>Cryptography</a:t>
            </a:r>
          </a:p>
          <a:p>
            <a:r>
              <a:rPr lang="en-US" dirty="0"/>
              <a:t>Transposition cipher</a:t>
            </a:r>
          </a:p>
          <a:p>
            <a:r>
              <a:rPr lang="en-US" dirty="0"/>
              <a:t>Shift cipher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D52F0-DF12-4AB5-8A2E-303F2B8F5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F4027-EA47-4BD4-9771-87CC3D9C96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690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Vigenère</a:t>
            </a:r>
            <a:r>
              <a:rPr lang="en-US" dirty="0"/>
              <a:t> cipher</a:t>
            </a:r>
          </a:p>
          <a:p>
            <a:r>
              <a:rPr lang="en-US" dirty="0"/>
              <a:t>Work time for Assignment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Section </a:t>
            </a:r>
            <a:r>
              <a:rPr lang="en-US"/>
              <a:t>3.7 of the </a:t>
            </a:r>
            <a:r>
              <a:rPr lang="en-US" dirty="0"/>
              <a:t>textbook</a:t>
            </a:r>
          </a:p>
          <a:p>
            <a:r>
              <a:rPr lang="en-US" dirty="0"/>
              <a:t>Work on Assignment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of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convert a string with a single character in it into the integer that represents it with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function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If you know the numerical value of a character, you can convert that number back into a string using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function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95600"/>
            <a:ext cx="10972800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ord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number contains 97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522F923-485E-4125-9C90-374F2849D76D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letter = 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chr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(100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letter contains 'd'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86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Cipher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532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shift cipher encrypts a message by shifting all of the letters down in the alphabet</a:t>
            </a:r>
          </a:p>
          <a:p>
            <a:r>
              <a:rPr lang="en-US" dirty="0"/>
              <a:t>Using the Latin alphabet, there are 26 (well, 25) possible shift ciphers</a:t>
            </a:r>
          </a:p>
          <a:p>
            <a:r>
              <a:rPr lang="en-US" dirty="0"/>
              <a:t>We can model a shift cipher by thinking of the letters A, B, C, … Z as 0, 1, 2, … 25</a:t>
            </a:r>
          </a:p>
          <a:p>
            <a:r>
              <a:rPr lang="en-US" dirty="0"/>
              <a:t>Then, we let the key </a:t>
            </a:r>
            <a:r>
              <a:rPr lang="en-US" b="1" i="1" dirty="0"/>
              <a:t>k</a:t>
            </a:r>
            <a:r>
              <a:rPr lang="en-US" dirty="0"/>
              <a:t> be the shift</a:t>
            </a:r>
          </a:p>
          <a:p>
            <a:r>
              <a:rPr lang="en-US" dirty="0"/>
              <a:t>For a given letter with value </a:t>
            </a:r>
            <a:r>
              <a:rPr lang="en-US" b="1" i="1" dirty="0"/>
              <a:t>x</a:t>
            </a:r>
            <a:r>
              <a:rPr lang="en-US" dirty="0"/>
              <a:t>:</a:t>
            </a:r>
            <a:endParaRPr lang="en-US" b="1" i="1" dirty="0"/>
          </a:p>
          <a:p>
            <a:pPr lvl="1">
              <a:buNone/>
            </a:pPr>
            <a:r>
              <a:rPr lang="en-US" b="1" i="1" dirty="0"/>
              <a:t>encrypt</a:t>
            </a:r>
            <a:r>
              <a:rPr lang="en-US" b="1" i="1" baseline="-25000" dirty="0"/>
              <a:t> </a:t>
            </a:r>
            <a:r>
              <a:rPr lang="en-US" dirty="0"/>
              <a:t>(</a:t>
            </a:r>
            <a:r>
              <a:rPr lang="en-US" b="1" i="1" dirty="0"/>
              <a:t>x</a:t>
            </a:r>
            <a:r>
              <a:rPr lang="en-US" dirty="0"/>
              <a:t>) = (</a:t>
            </a:r>
            <a:r>
              <a:rPr lang="en-US" b="1" i="1" dirty="0"/>
              <a:t>x</a:t>
            </a:r>
            <a:r>
              <a:rPr lang="en-US" dirty="0"/>
              <a:t> + </a:t>
            </a:r>
            <a:r>
              <a:rPr lang="en-US" b="1" i="1" dirty="0"/>
              <a:t>k</a:t>
            </a:r>
            <a:r>
              <a:rPr lang="en-US" dirty="0"/>
              <a:t>) mod 26</a:t>
            </a:r>
          </a:p>
        </p:txBody>
      </p:sp>
    </p:spTree>
    <p:extLst>
      <p:ext uri="{BB962C8B-B14F-4D97-AF65-F5344CB8AC3E}">
        <p14:creationId xmlns:p14="http://schemas.microsoft.com/office/powerpoint/2010/main" val="239282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 Caesar Cipher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r>
              <a:rPr lang="en-US" b="1" i="1" dirty="0"/>
              <a:t>E</a:t>
            </a:r>
            <a:r>
              <a:rPr lang="en-US" dirty="0"/>
              <a:t>("KILL EDWARD") = "NLOO HGZDUG"</a:t>
            </a:r>
          </a:p>
          <a:p>
            <a:r>
              <a:rPr lang="en-US" dirty="0"/>
              <a:t>What is </a:t>
            </a:r>
            <a:r>
              <a:rPr lang="en-US" b="1" i="1" dirty="0"/>
              <a:t>E</a:t>
            </a:r>
            <a:r>
              <a:rPr lang="en-US" dirty="0"/>
              <a:t>("I DRINK YOUR MILKSHAKE")?</a:t>
            </a:r>
          </a:p>
          <a:p>
            <a:r>
              <a:rPr lang="en-US" dirty="0"/>
              <a:t>What is </a:t>
            </a:r>
            <a:r>
              <a:rPr lang="en-US" b="1" i="1" dirty="0"/>
              <a:t>D</a:t>
            </a:r>
            <a:r>
              <a:rPr lang="en-US" dirty="0"/>
              <a:t>("EUHDNLWGRZQ")?</a:t>
            </a:r>
          </a:p>
          <a:p>
            <a:r>
              <a:rPr lang="en-US" dirty="0"/>
              <a:t>This code was actually used by Julius Caesar who used it to send messages to his generals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09600" y="1981200"/>
          <a:ext cx="1097280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44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E68BB-190D-4B67-911F-899924BB9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encryption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A96B8-D0DC-4906-9B9E-533CFE852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Algorithm:</a:t>
            </a:r>
          </a:p>
          <a:p>
            <a:pPr lvl="1"/>
            <a:r>
              <a:rPr lang="en-US" dirty="0"/>
              <a:t>Loop over all characters</a:t>
            </a:r>
          </a:p>
          <a:p>
            <a:pPr lvl="2"/>
            <a:r>
              <a:rPr lang="en-US" dirty="0"/>
              <a:t>Convert character to ASCII value</a:t>
            </a:r>
          </a:p>
          <a:p>
            <a:pPr lvl="2"/>
            <a:r>
              <a:rPr lang="en-US" dirty="0"/>
              <a:t>Convert ASCII value to a value from 0-25 by subtracting the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  <a:p>
            <a:pPr lvl="2"/>
            <a:r>
              <a:rPr lang="en-US" dirty="0"/>
              <a:t>Add the key to the result</a:t>
            </a:r>
          </a:p>
          <a:p>
            <a:pPr lvl="2"/>
            <a:r>
              <a:rPr lang="en-US" dirty="0"/>
              <a:t>Compute the result modulus 26 (which makes numbers bigger than 25 wrap around)</a:t>
            </a:r>
          </a:p>
          <a:p>
            <a:pPr lvl="2"/>
            <a:r>
              <a:rPr lang="en-US" dirty="0"/>
              <a:t>Add back the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en-US" dirty="0"/>
              <a:t> to turn a value from 0-25 back into an ASCII value</a:t>
            </a:r>
          </a:p>
          <a:p>
            <a:pPr lvl="2"/>
            <a:r>
              <a:rPr lang="en-US" dirty="0"/>
              <a:t>Turn the ASCII value back into a character and concatenate it onto the ciphertext</a:t>
            </a:r>
          </a:p>
          <a:p>
            <a:pPr lvl="1"/>
            <a:r>
              <a:rPr lang="en-US" dirty="0"/>
              <a:t>Return the ciphertext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4576F9-F8BE-46CC-99EA-60FAD32714D7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shiftEncrypt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(plaintext, key):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85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E68BB-190D-4B67-911F-899924BB9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decryption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A96B8-D0DC-4906-9B9E-533CFE852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787407"/>
          </a:xfrm>
        </p:spPr>
        <p:txBody>
          <a:bodyPr>
            <a:normAutofit/>
          </a:bodyPr>
          <a:lstStyle/>
          <a:p>
            <a:r>
              <a:rPr lang="en-US" dirty="0"/>
              <a:t>Reversing the process to decrypt the ciphertext is simple</a:t>
            </a:r>
          </a:p>
          <a:p>
            <a:r>
              <a:rPr lang="en-US" dirty="0"/>
              <a:t>All we need to do is "encrypt" the ciphertext with the negation of the key we used to encrypt</a:t>
            </a:r>
          </a:p>
          <a:p>
            <a:r>
              <a:rPr lang="en-US" dirty="0"/>
              <a:t>For example, if we encrypted with a key of 7, we can decrypt by encrypting with a key of -7</a:t>
            </a:r>
          </a:p>
          <a:p>
            <a:r>
              <a:rPr lang="en-US" dirty="0"/>
              <a:t>Our decrypt function should simply call the encrypt function with a negative key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4576F9-F8BE-46CC-99EA-60FAD32714D7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shiftDecrypt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(ciphertext, key):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48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3026</TotalTime>
  <Words>1073</Words>
  <Application>Microsoft Office PowerPoint</Application>
  <PresentationFormat>Widescreen</PresentationFormat>
  <Paragraphs>278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Review of ord() and chr()</vt:lpstr>
      <vt:lpstr>Shift Cipher</vt:lpstr>
      <vt:lpstr>Definition</vt:lpstr>
      <vt:lpstr>Example:  Caesar Cipher</vt:lpstr>
      <vt:lpstr>Shift encryption in Python</vt:lpstr>
      <vt:lpstr>Shift decryption in Python</vt:lpstr>
      <vt:lpstr>Quick note</vt:lpstr>
      <vt:lpstr>Substitution Ciphers</vt:lpstr>
      <vt:lpstr>Substitution ciphers</vt:lpstr>
      <vt:lpstr>Example: Simple Monoalphabetic Substitution Cipher</vt:lpstr>
      <vt:lpstr>Example continued</vt:lpstr>
      <vt:lpstr>Substitution encryption in Python</vt:lpstr>
      <vt:lpstr>Quick note</vt:lpstr>
      <vt:lpstr>Making a key</vt:lpstr>
      <vt:lpstr>A useful function</vt:lpstr>
      <vt:lpstr>Making a key</vt:lpstr>
      <vt:lpstr>Quiz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368</cp:revision>
  <dcterms:created xsi:type="dcterms:W3CDTF">2009-01-11T21:03:04Z</dcterms:created>
  <dcterms:modified xsi:type="dcterms:W3CDTF">2023-09-13T19:51:06Z</dcterms:modified>
</cp:coreProperties>
</file>